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6" r:id="rId4"/>
    <p:sldId id="270" r:id="rId5"/>
    <p:sldId id="259" r:id="rId6"/>
    <p:sldId id="272" r:id="rId7"/>
    <p:sldId id="260" r:id="rId8"/>
    <p:sldId id="257" r:id="rId9"/>
    <p:sldId id="266" r:id="rId10"/>
    <p:sldId id="269" r:id="rId11"/>
    <p:sldId id="273" r:id="rId12"/>
    <p:sldId id="274" r:id="rId13"/>
    <p:sldId id="275" r:id="rId14"/>
    <p:sldId id="276" r:id="rId15"/>
    <p:sldId id="271" r:id="rId16"/>
    <p:sldId id="261" r:id="rId17"/>
    <p:sldId id="263" r:id="rId18"/>
  </p:sldIdLst>
  <p:sldSz cx="9144000" cy="6858000" type="screen4x3"/>
  <p:notesSz cx="6877050" cy="96567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314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8502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04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814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81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49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853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992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304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72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029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553C7-6F4F-49B5-89DA-C9CC6A470CF2}" type="datetimeFigureOut">
              <a:rPr lang="cs-CZ" smtClean="0"/>
              <a:t>16.9.2017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8698-C80A-4DB3-92CC-2F77985AD7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051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586"/>
            <a:ext cx="9180512" cy="549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45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99592" y="692696"/>
            <a:ext cx="777417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Dvouletý projekt MŽP zaměřený na  podrobné vyhodnocení</a:t>
            </a:r>
          </a:p>
          <a:p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péče o čtyři národní parky České republiky</a:t>
            </a:r>
          </a:p>
          <a:p>
            <a:endParaRPr lang="cs-CZ" dirty="0"/>
          </a:p>
          <a:p>
            <a:r>
              <a:rPr lang="cs-CZ" b="1" i="1" dirty="0" smtClean="0"/>
              <a:t>Projekt  není soustředěn pouze na Správy národních parků, ale na</a:t>
            </a:r>
          </a:p>
          <a:p>
            <a:r>
              <a:rPr lang="cs-CZ" b="1" i="1" dirty="0" smtClean="0"/>
              <a:t>všechny  subjekty, které o naše národní parky </a:t>
            </a:r>
          </a:p>
          <a:p>
            <a:endParaRPr lang="cs-CZ" b="1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i="1" dirty="0" smtClean="0"/>
              <a:t>pečují,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i="1" dirty="0" smtClean="0"/>
              <a:t>chrání je,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i="1" dirty="0" smtClean="0"/>
              <a:t> hospodaří v nich,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i="1" dirty="0" smtClean="0"/>
              <a:t>žijí v nich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i="1" dirty="0" smtClean="0"/>
              <a:t>nebo je navštěvují.</a:t>
            </a:r>
          </a:p>
          <a:p>
            <a:endParaRPr lang="cs-CZ" dirty="0"/>
          </a:p>
          <a:p>
            <a:r>
              <a:rPr lang="cs-CZ" sz="2000" b="1" dirty="0" smtClean="0">
                <a:solidFill>
                  <a:srgbClr val="FF0000"/>
                </a:solidFill>
              </a:rPr>
              <a:t>2017 – Národní park České Švýcarsko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2017 – Krkonošský národní park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2018 – Národní park a CHKO Šumava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2018 – Národní park Podyjí</a:t>
            </a:r>
            <a:endParaRPr lang="cs-CZ" sz="2000" b="1" dirty="0">
              <a:solidFill>
                <a:srgbClr val="FF0000"/>
              </a:solidFill>
            </a:endParaRPr>
          </a:p>
        </p:txBody>
      </p:sp>
      <p:pic>
        <p:nvPicPr>
          <p:cNvPr id="3" name="Picture 1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brightnessContrast bright="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7" t="36110" r="3405" b="40144"/>
          <a:stretch/>
        </p:blipFill>
        <p:spPr bwMode="auto">
          <a:xfrm>
            <a:off x="2892330" y="5420882"/>
            <a:ext cx="2806824" cy="843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55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ovéPole 3"/>
          <p:cNvSpPr txBox="1"/>
          <p:nvPr/>
        </p:nvSpPr>
        <p:spPr>
          <a:xfrm>
            <a:off x="521296" y="67299"/>
            <a:ext cx="8136904" cy="57554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Projekt hodnocení  národních parků v České republice</a:t>
            </a:r>
          </a:p>
          <a:p>
            <a:r>
              <a:rPr lang="cs-CZ" sz="2800" b="1" dirty="0" smtClean="0"/>
              <a:t>etapa 2. Krkonošský národní park</a:t>
            </a:r>
          </a:p>
          <a:p>
            <a:endParaRPr lang="cs-CZ" dirty="0" smtClean="0"/>
          </a:p>
          <a:p>
            <a:r>
              <a:rPr lang="cs-CZ" dirty="0" smtClean="0"/>
              <a:t>Úvodní jednání proběhlo na Správě KRNAP, 11. července 2017 </a:t>
            </a:r>
          </a:p>
          <a:p>
            <a:r>
              <a:rPr lang="cs-CZ" sz="2400" b="1" dirty="0" smtClean="0"/>
              <a:t>Během programu jednání proběhlo: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cs-CZ" b="1" dirty="0" smtClean="0"/>
              <a:t>Základní informace </a:t>
            </a:r>
            <a:r>
              <a:rPr lang="cs-CZ" b="1" dirty="0" smtClean="0"/>
              <a:t>o projektu (Jan Hřebačka, Martin Bílý)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cs-CZ" b="1" dirty="0" smtClean="0"/>
              <a:t>Vzájemné představení přítomných </a:t>
            </a:r>
            <a:r>
              <a:rPr lang="cs-CZ" b="1" dirty="0" smtClean="0"/>
              <a:t> </a:t>
            </a:r>
            <a:endParaRPr lang="cs-CZ" b="1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cs-CZ" b="1" dirty="0" smtClean="0"/>
              <a:t>Informace o pilotní fázi projektu realizovaném v NP České Švýcarsko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cs-CZ" b="1" dirty="0" smtClean="0"/>
              <a:t>Představa o postupu realizace Hodnocení KRNAP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cs-CZ" b="1" dirty="0" smtClean="0"/>
              <a:t>Rozložení garantů za 10 tematických okruhů (společná rozprava</a:t>
            </a:r>
            <a:r>
              <a:rPr lang="cs-CZ" b="1" dirty="0" smtClean="0"/>
              <a:t>)</a:t>
            </a:r>
            <a:endParaRPr lang="cs-CZ" b="1" dirty="0" smtClean="0"/>
          </a:p>
          <a:p>
            <a:pPr marL="342900" indent="-342900">
              <a:buAutoNum type="arabicPeriod"/>
            </a:pPr>
            <a:endParaRPr lang="cs-CZ" b="1" dirty="0" smtClean="0"/>
          </a:p>
          <a:p>
            <a:pPr marL="342900" indent="-342900">
              <a:buAutoNum type="arabicPeriod"/>
            </a:pPr>
            <a:r>
              <a:rPr lang="cs-CZ" b="1" dirty="0" smtClean="0"/>
              <a:t>Individuální </a:t>
            </a:r>
            <a:r>
              <a:rPr lang="cs-CZ" b="1" dirty="0" smtClean="0"/>
              <a:t>domluvy pracovních setkání mezi garanty a zástupci  hodnocených subjektů </a:t>
            </a:r>
          </a:p>
          <a:p>
            <a:pPr marL="342900" indent="-342900">
              <a:buAutoNum type="arabicPeriod"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517232"/>
            <a:ext cx="28051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D:\KRNAP\logo_pruhledne_pozad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676940"/>
            <a:ext cx="681667" cy="68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5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:\13_konference Národní parky ČR\boxy obrázků pro ppt prezentaci\Václavská stěna s mlhami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41" y="836712"/>
            <a:ext cx="5755005" cy="44684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élník 2"/>
          <p:cNvSpPr/>
          <p:nvPr/>
        </p:nvSpPr>
        <p:spPr>
          <a:xfrm>
            <a:off x="2267744" y="230962"/>
            <a:ext cx="4387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Hodnocení národních parků České republiky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619672" y="5322095"/>
            <a:ext cx="69127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Hodnocení </a:t>
            </a:r>
            <a:r>
              <a:rPr lang="cs-CZ" sz="2400" b="1" dirty="0"/>
              <a:t>Národního parku České Švýcarsko</a:t>
            </a:r>
          </a:p>
          <a:p>
            <a:r>
              <a:rPr lang="cs-CZ" b="1" dirty="0"/>
              <a:t>                                                                           </a:t>
            </a:r>
          </a:p>
          <a:p>
            <a:r>
              <a:rPr lang="cs-CZ" b="1" dirty="0" smtClean="0"/>
              <a:t>                           Zpráva </a:t>
            </a:r>
            <a:r>
              <a:rPr lang="cs-CZ" b="1" dirty="0"/>
              <a:t>hodnotící komise</a:t>
            </a:r>
          </a:p>
          <a:p>
            <a:r>
              <a:rPr lang="cs-CZ" b="1" dirty="0" smtClean="0"/>
              <a:t>                                     Březen </a:t>
            </a:r>
            <a:r>
              <a:rPr lang="cs-CZ" b="1" dirty="0"/>
              <a:t>2017</a:t>
            </a:r>
          </a:p>
        </p:txBody>
      </p:sp>
      <p:pic>
        <p:nvPicPr>
          <p:cNvPr id="5" name="Obrázek 4" descr="D:\1 2016 - Hodnocení NP ČR - České Švýcarsko\01-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808375"/>
            <a:ext cx="663069" cy="61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8000"/>
                    </a14:imgEffect>
                    <a14:imgEffect>
                      <a14:brightnessContrast bright="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7" t="36110" r="3405" b="40144"/>
          <a:stretch/>
        </p:blipFill>
        <p:spPr bwMode="auto">
          <a:xfrm>
            <a:off x="6228184" y="5754202"/>
            <a:ext cx="2806824" cy="843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35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1059121"/>
            <a:ext cx="856895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ysClr val="windowText" lastClr="000000"/>
                </a:solidFill>
              </a:rPr>
              <a:t>                        </a:t>
            </a:r>
            <a:r>
              <a:rPr lang="cs-CZ" sz="2800" b="1" dirty="0" smtClean="0">
                <a:solidFill>
                  <a:sysClr val="windowText" lastClr="000000"/>
                </a:solidFill>
              </a:rPr>
              <a:t>Hodnocení Národního parku České Švýcarsko</a:t>
            </a:r>
            <a:endParaRPr lang="cs-CZ" sz="2800" dirty="0" smtClean="0">
              <a:solidFill>
                <a:sysClr val="windowText" lastClr="000000"/>
              </a:solidFill>
            </a:endParaRPr>
          </a:p>
          <a:p>
            <a:r>
              <a:rPr lang="cs-CZ" b="1" dirty="0" smtClean="0">
                <a:solidFill>
                  <a:sysClr val="windowText" lastClr="000000"/>
                </a:solidFill>
              </a:rPr>
              <a:t> </a:t>
            </a:r>
            <a:endParaRPr lang="cs-CZ" dirty="0" smtClean="0">
              <a:solidFill>
                <a:sysClr val="windowText" lastClr="000000"/>
              </a:solidFill>
            </a:endParaRPr>
          </a:p>
          <a:p>
            <a:r>
              <a:rPr lang="cs-CZ" b="1" dirty="0" smtClean="0">
                <a:solidFill>
                  <a:sysClr val="windowText" lastClr="000000"/>
                </a:solidFill>
              </a:rPr>
              <a:t>                                                Zpráva hodnotící komise</a:t>
            </a:r>
            <a:endParaRPr lang="cs-CZ" dirty="0" smtClean="0">
              <a:solidFill>
                <a:sysClr val="windowText" lastClr="000000"/>
              </a:solidFill>
            </a:endParaRPr>
          </a:p>
          <a:p>
            <a:r>
              <a:rPr lang="cs-CZ" dirty="0" smtClean="0">
                <a:solidFill>
                  <a:sysClr val="windowText" lastClr="000000"/>
                </a:solidFill>
              </a:rPr>
              <a:t> </a:t>
            </a:r>
          </a:p>
          <a:p>
            <a:r>
              <a:rPr lang="cs-CZ" b="1" dirty="0" smtClean="0">
                <a:solidFill>
                  <a:srgbClr val="FF0000"/>
                </a:solidFill>
              </a:rPr>
              <a:t>Složení </a:t>
            </a:r>
            <a:r>
              <a:rPr lang="cs-CZ" b="1" dirty="0" smtClean="0">
                <a:solidFill>
                  <a:srgbClr val="FF0000"/>
                </a:solidFill>
              </a:rPr>
              <a:t>komise</a:t>
            </a:r>
            <a:endParaRPr lang="cs-CZ" b="1" dirty="0" smtClean="0">
              <a:solidFill>
                <a:sysClr val="windowText" lastClr="000000"/>
              </a:solidFill>
            </a:endParaRPr>
          </a:p>
          <a:p>
            <a:endParaRPr lang="cs-CZ" sz="1400" dirty="0" smtClean="0">
              <a:solidFill>
                <a:sysClr val="windowText" lastClr="000000"/>
              </a:solidFill>
            </a:endParaRPr>
          </a:p>
          <a:p>
            <a:r>
              <a:rPr lang="cs-CZ" sz="2000" b="1" dirty="0" smtClean="0">
                <a:solidFill>
                  <a:sysClr val="windowText" lastClr="000000"/>
                </a:solidFill>
              </a:rPr>
              <a:t>RNDr. Jan Štursa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emeritní vědecký pracovník Správy KRNAP – koordinátor</a:t>
            </a:r>
          </a:p>
          <a:p>
            <a:r>
              <a:rPr lang="cs-CZ" sz="2000" dirty="0">
                <a:solidFill>
                  <a:sysClr val="windowText" lastClr="000000"/>
                </a:solidFill>
              </a:rPr>
              <a:t> </a:t>
            </a:r>
            <a:r>
              <a:rPr lang="cs-CZ" sz="2000" dirty="0" smtClean="0">
                <a:solidFill>
                  <a:sysClr val="windowText" lastClr="000000"/>
                </a:solidFill>
              </a:rPr>
              <a:t>                               komise</a:t>
            </a:r>
          </a:p>
          <a:p>
            <a:endParaRPr lang="cs-CZ" sz="2000" dirty="0" smtClean="0">
              <a:solidFill>
                <a:sysClr val="windowText" lastClr="000000"/>
              </a:solidFill>
            </a:endParaRPr>
          </a:p>
          <a:p>
            <a:r>
              <a:rPr lang="cs-CZ" sz="2000" b="1" dirty="0" smtClean="0">
                <a:solidFill>
                  <a:sysClr val="windowText" lastClr="000000"/>
                </a:solidFill>
              </a:rPr>
              <a:t>Mgr. Jan Dušek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</a:t>
            </a:r>
            <a:r>
              <a:rPr lang="cs-CZ" sz="2000" dirty="0" err="1" smtClean="0">
                <a:solidFill>
                  <a:sysClr val="windowText" lastClr="000000"/>
                </a:solidFill>
              </a:rPr>
              <a:t>Beleco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Praha</a:t>
            </a:r>
          </a:p>
          <a:p>
            <a:endParaRPr lang="cs-CZ" sz="2000" dirty="0" smtClean="0">
              <a:solidFill>
                <a:sysClr val="windowText" lastClr="000000"/>
              </a:solidFill>
            </a:endParaRPr>
          </a:p>
          <a:p>
            <a:r>
              <a:rPr lang="cs-CZ" sz="2000" b="1" dirty="0" smtClean="0">
                <a:solidFill>
                  <a:sysClr val="windowText" lastClr="000000"/>
                </a:solidFill>
              </a:rPr>
              <a:t>Mgr. Vojtěch Kotecký, Ph.D.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</a:t>
            </a:r>
            <a:r>
              <a:rPr lang="cs-CZ" sz="2000" dirty="0" err="1" smtClean="0">
                <a:solidFill>
                  <a:sysClr val="windowText" lastClr="000000"/>
                </a:solidFill>
              </a:rPr>
              <a:t>Glopolis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Praha</a:t>
            </a:r>
          </a:p>
          <a:p>
            <a:r>
              <a:rPr lang="cs-CZ" sz="2000" dirty="0" smtClean="0">
                <a:solidFill>
                  <a:sysClr val="windowText" lastClr="000000"/>
                </a:solidFill>
              </a:rPr>
              <a:t> </a:t>
            </a:r>
          </a:p>
          <a:p>
            <a:r>
              <a:rPr lang="cs-CZ" sz="2000" b="1" dirty="0" smtClean="0">
                <a:solidFill>
                  <a:sysClr val="windowText" lastClr="000000"/>
                </a:solidFill>
              </a:rPr>
              <a:t>PhDr. Jan Krajhanzl, Ph.D</a:t>
            </a:r>
            <a:r>
              <a:rPr lang="cs-CZ" sz="2000" dirty="0" smtClean="0">
                <a:solidFill>
                  <a:sysClr val="windowText" lastClr="000000"/>
                </a:solidFill>
              </a:rPr>
              <a:t>., Katedra  environmentálních studií Fakulty sociálních</a:t>
            </a:r>
          </a:p>
          <a:p>
            <a:r>
              <a:rPr lang="cs-CZ" sz="2000" dirty="0">
                <a:solidFill>
                  <a:sysClr val="windowText" lastClr="000000"/>
                </a:solidFill>
              </a:rPr>
              <a:t> </a:t>
            </a:r>
            <a:r>
              <a:rPr lang="cs-CZ" sz="2000" dirty="0" smtClean="0">
                <a:solidFill>
                  <a:sysClr val="windowText" lastClr="000000"/>
                </a:solidFill>
              </a:rPr>
              <a:t>                                                studií Masarykovy univerzity v Brně</a:t>
            </a:r>
          </a:p>
          <a:p>
            <a:endParaRPr lang="cs-CZ" sz="2000" dirty="0" smtClean="0">
              <a:solidFill>
                <a:sysClr val="windowText" lastClr="000000"/>
              </a:solidFill>
            </a:endParaRPr>
          </a:p>
          <a:p>
            <a:r>
              <a:rPr lang="cs-CZ" sz="2000" b="1" dirty="0" smtClean="0">
                <a:solidFill>
                  <a:sysClr val="windowText" lastClr="000000"/>
                </a:solidFill>
              </a:rPr>
              <a:t>doc. Ing. Tomáš Vrška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</a:t>
            </a:r>
            <a:r>
              <a:rPr lang="cs-CZ" sz="2000" b="1" dirty="0" smtClean="0">
                <a:solidFill>
                  <a:sysClr val="windowText" lastClr="000000"/>
                </a:solidFill>
              </a:rPr>
              <a:t>Dr.</a:t>
            </a:r>
            <a:r>
              <a:rPr lang="cs-CZ" sz="2000" dirty="0" smtClean="0">
                <a:solidFill>
                  <a:sysClr val="windowText" lastClr="000000"/>
                </a:solidFill>
              </a:rPr>
              <a:t>, odbor ekologie lesa, VÚKOZ, </a:t>
            </a:r>
            <a:r>
              <a:rPr lang="cs-CZ" sz="2000" dirty="0" err="1" smtClean="0">
                <a:solidFill>
                  <a:sysClr val="windowText" lastClr="000000"/>
                </a:solidFill>
              </a:rPr>
              <a:t>v.v.i</a:t>
            </a:r>
            <a:r>
              <a:rPr lang="cs-CZ" sz="2000" dirty="0" smtClean="0">
                <a:solidFill>
                  <a:sysClr val="windowText" lastClr="000000"/>
                </a:solidFill>
              </a:rPr>
              <a:t>., Brno </a:t>
            </a:r>
            <a:endParaRPr lang="cs-CZ" sz="2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1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2339752" y="2852936"/>
            <a:ext cx="6264696" cy="1872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611560" y="188639"/>
            <a:ext cx="93965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200" b="1" dirty="0" smtClean="0">
                <a:solidFill>
                  <a:schemeClr val="bg1"/>
                </a:solidFill>
              </a:rPr>
              <a:t> </a:t>
            </a:r>
            <a:r>
              <a:rPr lang="cs-CZ" sz="3200" b="1" dirty="0" smtClean="0"/>
              <a:t>Obsah </a:t>
            </a:r>
            <a:r>
              <a:rPr lang="cs-CZ" sz="3200" b="1" dirty="0" smtClean="0"/>
              <a:t>zprávy k hodnocení NP České Švýcarsko</a:t>
            </a:r>
            <a:endParaRPr lang="cs-CZ" sz="2800" b="1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 smtClean="0"/>
              <a:t>  </a:t>
            </a:r>
            <a:r>
              <a:rPr lang="cs-CZ" sz="2400" b="1" dirty="0" smtClean="0"/>
              <a:t>Úvod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 smtClean="0"/>
              <a:t>    Národní park České Švýcarsko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/>
              <a:t> </a:t>
            </a:r>
            <a:r>
              <a:rPr lang="cs-CZ" sz="2400" b="1" dirty="0" smtClean="0"/>
              <a:t>   Textová zpráva k tematickým okruhům 1 až 10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/>
              <a:t> </a:t>
            </a:r>
            <a:r>
              <a:rPr lang="cs-CZ" sz="2400" b="1" dirty="0" smtClean="0"/>
              <a:t>    Závěry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/>
              <a:t> </a:t>
            </a:r>
            <a:r>
              <a:rPr lang="cs-CZ" sz="2400" b="1" dirty="0" smtClean="0"/>
              <a:t>    Klíčová doporučení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 smtClean="0"/>
              <a:t>     Použité zdroje  informací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/>
              <a:t> </a:t>
            </a:r>
            <a:r>
              <a:rPr lang="cs-CZ" sz="2400" b="1" dirty="0" smtClean="0"/>
              <a:t>    Návrh úprav Metodiky pro hodnocení NP České republiky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cs-CZ" sz="2400" b="1" dirty="0"/>
              <a:t> </a:t>
            </a:r>
            <a:r>
              <a:rPr lang="cs-CZ" sz="2400" b="1" dirty="0" smtClean="0"/>
              <a:t>    </a:t>
            </a:r>
            <a:r>
              <a:rPr lang="cs-CZ" sz="2400" b="1" dirty="0" smtClean="0"/>
              <a:t>Přílohy</a:t>
            </a:r>
          </a:p>
          <a:p>
            <a:pPr>
              <a:lnSpc>
                <a:spcPct val="150000"/>
              </a:lnSpc>
            </a:pPr>
            <a:r>
              <a:rPr lang="cs-CZ" sz="2400" b="1" dirty="0" smtClean="0">
                <a:solidFill>
                  <a:srgbClr val="FF0000"/>
                </a:solidFill>
              </a:rPr>
              <a:t>zpráva o rozsahu téměř 200 stran</a:t>
            </a:r>
            <a:endParaRPr lang="cs-CZ" sz="2400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cs-CZ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cs-CZ" b="1" dirty="0" smtClean="0"/>
          </a:p>
          <a:p>
            <a:pPr marL="342900" indent="-34290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692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260648"/>
            <a:ext cx="813690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/>
              <a:t>Jak probíhala naše práce</a:t>
            </a:r>
          </a:p>
          <a:p>
            <a:r>
              <a:rPr lang="cs-CZ" b="1" dirty="0" smtClean="0"/>
              <a:t>Listopad 2016 </a:t>
            </a:r>
            <a:r>
              <a:rPr lang="cs-CZ" dirty="0" smtClean="0"/>
              <a:t>– první setkání komise na MŽP a stanovení rámcových podmínek práce</a:t>
            </a:r>
          </a:p>
          <a:p>
            <a:endParaRPr lang="cs-CZ" dirty="0" smtClean="0"/>
          </a:p>
          <a:p>
            <a:r>
              <a:rPr lang="cs-CZ" b="1" dirty="0" smtClean="0"/>
              <a:t>Prosinec 2016 </a:t>
            </a:r>
            <a:r>
              <a:rPr lang="cs-CZ" dirty="0" smtClean="0"/>
              <a:t>– společné setkání komise a všech hlavních partnerů v NP České </a:t>
            </a:r>
            <a:endParaRPr lang="cs-CZ" dirty="0" smtClean="0"/>
          </a:p>
          <a:p>
            <a:r>
              <a:rPr lang="cs-CZ" dirty="0"/>
              <a:t> </a:t>
            </a:r>
            <a:r>
              <a:rPr lang="cs-CZ" dirty="0" smtClean="0"/>
              <a:t>                            </a:t>
            </a:r>
            <a:r>
              <a:rPr lang="cs-CZ" dirty="0" smtClean="0"/>
              <a:t>Švýcarsko</a:t>
            </a:r>
            <a:endParaRPr lang="cs-CZ" dirty="0" smtClean="0"/>
          </a:p>
          <a:p>
            <a:endParaRPr lang="cs-CZ" dirty="0" smtClean="0"/>
          </a:p>
          <a:p>
            <a:r>
              <a:rPr lang="cs-CZ" b="1" dirty="0" smtClean="0"/>
              <a:t>Leden-únor 2017 </a:t>
            </a:r>
            <a:r>
              <a:rPr lang="cs-CZ" dirty="0" smtClean="0"/>
              <a:t>– návštěvy a rozmluvy s různými partnery v NP České Švýcarsko</a:t>
            </a:r>
          </a:p>
          <a:p>
            <a:endParaRPr lang="cs-CZ" dirty="0" smtClean="0"/>
          </a:p>
          <a:p>
            <a:r>
              <a:rPr lang="cs-CZ" b="1" dirty="0" smtClean="0"/>
              <a:t>Březen 2017 </a:t>
            </a:r>
            <a:r>
              <a:rPr lang="cs-CZ" dirty="0" smtClean="0"/>
              <a:t>– práce na dílčích finálních podkladech Hodnotící zprávy komise</a:t>
            </a:r>
          </a:p>
          <a:p>
            <a:endParaRPr lang="cs-CZ" dirty="0" smtClean="0"/>
          </a:p>
          <a:p>
            <a:r>
              <a:rPr lang="cs-CZ" b="1" dirty="0" smtClean="0"/>
              <a:t>Duben 2017 </a:t>
            </a:r>
            <a:r>
              <a:rPr lang="cs-CZ" dirty="0" smtClean="0"/>
              <a:t>– formulace nezbytných úprav Metodiky a společné setkání na MŽP</a:t>
            </a:r>
          </a:p>
          <a:p>
            <a:endParaRPr lang="cs-CZ" dirty="0" smtClean="0"/>
          </a:p>
          <a:p>
            <a:r>
              <a:rPr lang="cs-CZ" b="1" dirty="0" smtClean="0"/>
              <a:t>Květen 2017 </a:t>
            </a:r>
            <a:r>
              <a:rPr lang="cs-CZ" dirty="0" smtClean="0"/>
              <a:t>– akceptace koneční podoby předložených návrhů pro proces hodnocení </a:t>
            </a:r>
          </a:p>
          <a:p>
            <a:r>
              <a:rPr lang="cs-CZ" dirty="0" smtClean="0"/>
              <a:t>                           dalších NP ČR </a:t>
            </a:r>
          </a:p>
          <a:p>
            <a:endParaRPr lang="cs-CZ" dirty="0" smtClean="0"/>
          </a:p>
          <a:p>
            <a:r>
              <a:rPr lang="cs-CZ" dirty="0" smtClean="0"/>
              <a:t> </a:t>
            </a:r>
            <a:r>
              <a:rPr lang="cs-CZ" sz="2000" dirty="0" smtClean="0"/>
              <a:t>… </a:t>
            </a:r>
            <a:r>
              <a:rPr lang="cs-CZ" sz="2000" b="1" dirty="0" smtClean="0"/>
              <a:t>a stanovení následných časových a smluvních podmínek pro hodnocení dalšího národního parku ČR;</a:t>
            </a:r>
          </a:p>
          <a:p>
            <a:r>
              <a:rPr lang="cs-CZ" sz="2000" b="1" dirty="0"/>
              <a:t> </a:t>
            </a:r>
            <a:r>
              <a:rPr lang="cs-CZ" sz="2000" b="1" dirty="0" smtClean="0"/>
              <a:t>na základě rozhodnutí MŽP to </a:t>
            </a:r>
            <a:r>
              <a:rPr lang="cs-CZ" sz="2000" b="1" dirty="0" smtClean="0"/>
              <a:t>bude  </a:t>
            </a:r>
            <a:r>
              <a:rPr lang="cs-CZ" sz="2400" b="1" dirty="0" smtClean="0"/>
              <a:t>Krkonošský </a:t>
            </a:r>
            <a:r>
              <a:rPr lang="cs-CZ" sz="2400" b="1" dirty="0"/>
              <a:t>národní park </a:t>
            </a:r>
            <a:endParaRPr lang="cs-CZ" sz="2400" b="1" dirty="0" smtClean="0"/>
          </a:p>
          <a:p>
            <a:endParaRPr lang="cs-CZ" sz="2400" b="1" dirty="0"/>
          </a:p>
          <a:p>
            <a:r>
              <a:rPr lang="cs-CZ" sz="2000" b="1" dirty="0" smtClean="0">
                <a:solidFill>
                  <a:srgbClr val="FF0000"/>
                </a:solidFill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</a:rPr>
              <a:t>(hodnocení proběhne v </a:t>
            </a:r>
            <a:r>
              <a:rPr lang="cs-CZ" sz="2000" b="1" dirty="0" smtClean="0">
                <a:solidFill>
                  <a:srgbClr val="FF0000"/>
                </a:solidFill>
              </a:rPr>
              <a:t>období červenec až prosinec 2017)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1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836712"/>
            <a:ext cx="756084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</a:rPr>
              <a:t>Základní struktura hodnotícího procesu</a:t>
            </a:r>
          </a:p>
          <a:p>
            <a:endParaRPr lang="cs-CZ" dirty="0" smtClean="0"/>
          </a:p>
          <a:p>
            <a:pPr marL="342900" lvl="0" indent="-342900">
              <a:buAutoNum type="arabicPeriod"/>
            </a:pPr>
            <a:r>
              <a:rPr lang="cs-CZ" b="1" dirty="0" smtClean="0">
                <a:solidFill>
                  <a:srgbClr val="FF0000"/>
                </a:solidFill>
              </a:rPr>
              <a:t>Tematické </a:t>
            </a:r>
            <a:r>
              <a:rPr lang="cs-CZ" b="1" dirty="0" smtClean="0">
                <a:solidFill>
                  <a:srgbClr val="FF0000"/>
                </a:solidFill>
              </a:rPr>
              <a:t>okruhy  </a:t>
            </a:r>
            <a:r>
              <a:rPr lang="cs-CZ" b="1" dirty="0" smtClean="0">
                <a:solidFill>
                  <a:srgbClr val="FF0000"/>
                </a:solidFill>
              </a:rPr>
              <a:t>1-10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r>
              <a:rPr lang="cs-CZ" b="1" dirty="0" smtClean="0"/>
              <a:t>(řeší nejrůznější problematiku národního parku,</a:t>
            </a:r>
          </a:p>
          <a:p>
            <a:pPr lvl="0"/>
            <a:r>
              <a:rPr lang="cs-CZ" b="1" dirty="0"/>
              <a:t> </a:t>
            </a:r>
            <a:r>
              <a:rPr lang="cs-CZ" b="1" dirty="0" smtClean="0"/>
              <a:t>      od přírody a péči o ni, přes úlohu samospráv a státní správy, </a:t>
            </a:r>
          </a:p>
          <a:p>
            <a:pPr lvl="0"/>
            <a:r>
              <a:rPr lang="cs-CZ" b="1" dirty="0"/>
              <a:t> </a:t>
            </a:r>
            <a:r>
              <a:rPr lang="cs-CZ" b="1" dirty="0" smtClean="0"/>
              <a:t>      </a:t>
            </a:r>
            <a:r>
              <a:rPr lang="cs-CZ" b="1" dirty="0" smtClean="0"/>
              <a:t>podnikatelské aktivity, komunikaci , výchovu a vzdělávání a  spolupráci </a:t>
            </a:r>
          </a:p>
          <a:p>
            <a:pPr lvl="0"/>
            <a:r>
              <a:rPr lang="cs-CZ" b="1" dirty="0"/>
              <a:t> </a:t>
            </a:r>
            <a:r>
              <a:rPr lang="cs-CZ" b="1" dirty="0" smtClean="0"/>
              <a:t>       </a:t>
            </a:r>
            <a:r>
              <a:rPr lang="cs-CZ" b="1" dirty="0" smtClean="0"/>
              <a:t>mezi všemi  zúčastněnými partnery v regionu národního parku</a:t>
            </a:r>
            <a:endParaRPr lang="cs-CZ" b="1" dirty="0" smtClean="0"/>
          </a:p>
          <a:p>
            <a:r>
              <a:rPr lang="cs-CZ" b="1" dirty="0" smtClean="0"/>
              <a:t>         </a:t>
            </a:r>
          </a:p>
          <a:p>
            <a:r>
              <a:rPr lang="cs-CZ" b="1" dirty="0" smtClean="0"/>
              <a:t>                  </a:t>
            </a:r>
            <a:r>
              <a:rPr lang="cs-CZ" b="1" dirty="0" smtClean="0"/>
              <a:t>2. </a:t>
            </a:r>
            <a:r>
              <a:rPr lang="cs-CZ" b="1" dirty="0" smtClean="0">
                <a:solidFill>
                  <a:srgbClr val="FF0000"/>
                </a:solidFill>
              </a:rPr>
              <a:t>Soubor </a:t>
            </a:r>
            <a:r>
              <a:rPr lang="cs-CZ" b="1" dirty="0" smtClean="0">
                <a:solidFill>
                  <a:srgbClr val="FF0000"/>
                </a:solidFill>
              </a:rPr>
              <a:t>kritérií   45</a:t>
            </a:r>
          </a:p>
          <a:p>
            <a:endParaRPr lang="cs-CZ" b="1" dirty="0" smtClean="0"/>
          </a:p>
          <a:p>
            <a:r>
              <a:rPr lang="cs-CZ" b="1" dirty="0" smtClean="0"/>
              <a:t>                            </a:t>
            </a:r>
            <a:r>
              <a:rPr lang="cs-CZ" b="1" dirty="0" smtClean="0"/>
              <a:t>3.  </a:t>
            </a:r>
            <a:r>
              <a:rPr lang="cs-CZ" b="1" dirty="0" smtClean="0">
                <a:solidFill>
                  <a:srgbClr val="FF0000"/>
                </a:solidFill>
              </a:rPr>
              <a:t>Kvalitativní standardy  45</a:t>
            </a:r>
          </a:p>
          <a:p>
            <a:r>
              <a:rPr lang="cs-CZ" b="1" dirty="0" smtClean="0"/>
              <a:t>                  </a:t>
            </a:r>
          </a:p>
          <a:p>
            <a:r>
              <a:rPr lang="cs-CZ" b="1" dirty="0" smtClean="0"/>
              <a:t>                                        </a:t>
            </a:r>
            <a:r>
              <a:rPr lang="cs-CZ" b="1" dirty="0" smtClean="0"/>
              <a:t>4. </a:t>
            </a:r>
            <a:r>
              <a:rPr lang="cs-CZ" b="1" dirty="0" smtClean="0">
                <a:solidFill>
                  <a:srgbClr val="FF0000"/>
                </a:solidFill>
              </a:rPr>
              <a:t>Dotazníky</a:t>
            </a:r>
            <a:r>
              <a:rPr lang="cs-CZ" b="1" dirty="0" smtClean="0"/>
              <a:t> </a:t>
            </a:r>
            <a:r>
              <a:rPr lang="cs-CZ" b="1" dirty="0" smtClean="0"/>
              <a:t>– nejpodrobnější podoba pro hodnocení</a:t>
            </a:r>
          </a:p>
          <a:p>
            <a:r>
              <a:rPr lang="cs-CZ" b="1" dirty="0"/>
              <a:t> </a:t>
            </a:r>
            <a:r>
              <a:rPr lang="cs-CZ" b="1" dirty="0" smtClean="0"/>
              <a:t>                                                             představuje  </a:t>
            </a:r>
            <a:r>
              <a:rPr lang="cs-CZ" b="1" dirty="0" smtClean="0">
                <a:solidFill>
                  <a:srgbClr val="FF0000"/>
                </a:solidFill>
              </a:rPr>
              <a:t>více jak 1000 nejrůzněji  </a:t>
            </a:r>
          </a:p>
          <a:p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                                                             formulovaných otázek!!!!!</a:t>
            </a: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b="1" dirty="0" smtClean="0"/>
              <a:t>     Pět </a:t>
            </a:r>
            <a:r>
              <a:rPr lang="cs-CZ" b="1" dirty="0" smtClean="0"/>
              <a:t>členů týmu si vybralo svou zodpovědnost</a:t>
            </a:r>
          </a:p>
          <a:p>
            <a:r>
              <a:rPr lang="cs-CZ" b="1" dirty="0" smtClean="0"/>
              <a:t> </a:t>
            </a:r>
            <a:r>
              <a:rPr lang="cs-CZ" b="1" dirty="0" smtClean="0"/>
              <a:t>   za </a:t>
            </a:r>
            <a:r>
              <a:rPr lang="cs-CZ" b="1" dirty="0" smtClean="0"/>
              <a:t>dva tematické okruhy , které jsou mu profesně nejbližší, a </a:t>
            </a:r>
            <a:r>
              <a:rPr lang="cs-CZ" b="1" dirty="0" smtClean="0"/>
              <a:t>přislíbilo </a:t>
            </a:r>
          </a:p>
          <a:p>
            <a:r>
              <a:rPr lang="cs-CZ" b="1" dirty="0"/>
              <a:t> </a:t>
            </a:r>
            <a:r>
              <a:rPr lang="cs-CZ" b="1" dirty="0" smtClean="0"/>
              <a:t>   spoluúčast </a:t>
            </a:r>
            <a:r>
              <a:rPr lang="cs-CZ" b="1" dirty="0" smtClean="0"/>
              <a:t>k některým </a:t>
            </a:r>
            <a:r>
              <a:rPr lang="cs-CZ" b="1" dirty="0" smtClean="0"/>
              <a:t>dalším  okruhům.</a:t>
            </a:r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472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134443" cy="671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404664"/>
            <a:ext cx="792088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C00000"/>
                </a:solidFill>
              </a:rPr>
              <a:t>Cesta ke </a:t>
            </a:r>
            <a:r>
              <a:rPr lang="cs-CZ" sz="2000" b="1" dirty="0">
                <a:solidFill>
                  <a:srgbClr val="C00000"/>
                </a:solidFill>
              </a:rPr>
              <a:t>konečnému </a:t>
            </a:r>
            <a:r>
              <a:rPr lang="cs-CZ" sz="2000" b="1" dirty="0" smtClean="0">
                <a:solidFill>
                  <a:srgbClr val="C00000"/>
                </a:solidFill>
              </a:rPr>
              <a:t>vyplnění příslušných </a:t>
            </a:r>
            <a:r>
              <a:rPr lang="cs-CZ" sz="2000" b="1" dirty="0">
                <a:solidFill>
                  <a:srgbClr val="C00000"/>
                </a:solidFill>
              </a:rPr>
              <a:t>polí </a:t>
            </a:r>
            <a:r>
              <a:rPr lang="cs-CZ" sz="2000" b="1" dirty="0" smtClean="0">
                <a:solidFill>
                  <a:srgbClr val="C00000"/>
                </a:solidFill>
              </a:rPr>
              <a:t>Dotazník</a:t>
            </a:r>
            <a:r>
              <a:rPr lang="cs-CZ" b="1" dirty="0" smtClean="0">
                <a:solidFill>
                  <a:srgbClr val="C00000"/>
                </a:solidFill>
              </a:rPr>
              <a:t>u</a:t>
            </a:r>
          </a:p>
          <a:p>
            <a:endParaRPr lang="cs-CZ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 smtClean="0"/>
              <a:t>Zevrubná analýza všech dat, které  </a:t>
            </a:r>
            <a:r>
              <a:rPr lang="cs-CZ" dirty="0"/>
              <a:t>jsou k dispozici </a:t>
            </a:r>
            <a:r>
              <a:rPr lang="cs-CZ" dirty="0" smtClean="0"/>
              <a:t> </a:t>
            </a:r>
          </a:p>
          <a:p>
            <a:pPr lvl="0"/>
            <a:endParaRPr lang="cs-CZ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 smtClean="0"/>
              <a:t>Formulace otázek pro řízené rozhovory v regionu, řešit v předstihu</a:t>
            </a:r>
            <a:endParaRPr lang="cs-CZ" dirty="0" smtClean="0"/>
          </a:p>
          <a:p>
            <a:pPr lvl="0"/>
            <a:endParaRPr lang="cs-CZ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/>
              <a:t>Systém </a:t>
            </a:r>
            <a:r>
              <a:rPr lang="cs-CZ" dirty="0">
                <a:solidFill>
                  <a:srgbClr val="FF0000"/>
                </a:solidFill>
              </a:rPr>
              <a:t>doplňkových konfrontačních otázek</a:t>
            </a:r>
            <a:r>
              <a:rPr lang="cs-CZ" dirty="0"/>
              <a:t> ke konkrétním </a:t>
            </a:r>
            <a:r>
              <a:rPr lang="cs-CZ" dirty="0" smtClean="0"/>
              <a:t>subjektům </a:t>
            </a:r>
          </a:p>
          <a:p>
            <a:pPr lvl="0"/>
            <a:r>
              <a:rPr lang="cs-CZ" dirty="0"/>
              <a:t> </a:t>
            </a:r>
            <a:r>
              <a:rPr lang="cs-CZ" dirty="0" smtClean="0"/>
              <a:t>     </a:t>
            </a:r>
            <a:r>
              <a:rPr lang="cs-CZ" dirty="0" smtClean="0"/>
              <a:t>k</a:t>
            </a:r>
            <a:r>
              <a:rPr lang="cs-CZ" dirty="0"/>
              <a:t> získání dostatečných podkladů pro zaškrtnutí v </a:t>
            </a:r>
            <a:r>
              <a:rPr lang="cs-CZ" dirty="0" smtClean="0"/>
              <a:t>Dotazníku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 smtClean="0"/>
              <a:t>Hodnotitelé </a:t>
            </a:r>
            <a:r>
              <a:rPr lang="cs-CZ" dirty="0" smtClean="0"/>
              <a:t>tak získají rozsáhlý soubor informací</a:t>
            </a:r>
            <a:r>
              <a:rPr lang="cs-CZ" dirty="0" smtClean="0"/>
              <a:t>, které budou následně předmětem jejich </a:t>
            </a:r>
            <a:r>
              <a:rPr lang="cs-CZ" dirty="0" smtClean="0"/>
              <a:t>analýzy pro zpracování  konečné zprávy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 smtClean="0"/>
              <a:t>Struktura konečné zprávy, která je jistou formou </a:t>
            </a:r>
            <a:r>
              <a:rPr lang="cs-CZ" dirty="0" smtClean="0">
                <a:solidFill>
                  <a:srgbClr val="FF0000"/>
                </a:solidFill>
              </a:rPr>
              <a:t>SWOT analýzy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 smtClean="0">
              <a:solidFill>
                <a:srgbClr val="FF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 smtClean="0"/>
              <a:t>Ke každému z 10 tematickým okruhů jsou zpracovány 4 části: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 smtClean="0">
                <a:solidFill>
                  <a:srgbClr val="00B0F0"/>
                </a:solidFill>
              </a:rPr>
              <a:t>popis situace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 smtClean="0">
                <a:solidFill>
                  <a:srgbClr val="00B050"/>
                </a:solidFill>
              </a:rPr>
              <a:t>silné stránky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hodnocení rezerv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 smtClean="0">
                <a:solidFill>
                  <a:srgbClr val="FF0000"/>
                </a:solidFill>
              </a:rPr>
              <a:t>návrh opatření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2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442823"/>
            <a:ext cx="864096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i="1" dirty="0" smtClean="0"/>
              <a:t>Ukázka konkrétních okruhů při hodnocení NP České Švýcarsko</a:t>
            </a:r>
          </a:p>
          <a:p>
            <a:r>
              <a:rPr lang="cs-CZ" sz="2000" b="1" i="1" dirty="0" smtClean="0">
                <a:solidFill>
                  <a:srgbClr val="FF0000"/>
                </a:solidFill>
              </a:rPr>
              <a:t>barevný semafor hodnotící zprávy </a:t>
            </a:r>
            <a:endParaRPr lang="cs-CZ" sz="2800" b="1" dirty="0"/>
          </a:p>
          <a:p>
            <a:r>
              <a:rPr lang="cs-CZ" sz="2800" b="1" dirty="0" smtClean="0"/>
              <a:t>TO </a:t>
            </a:r>
            <a:r>
              <a:rPr lang="cs-CZ" sz="2800" b="1" dirty="0"/>
              <a:t>2 „Ochrana přírodní rozmanitosti a její dynamiky</a:t>
            </a:r>
            <a:r>
              <a:rPr lang="cs-CZ" sz="2800" b="1" dirty="0" smtClean="0"/>
              <a:t>“</a:t>
            </a:r>
            <a:endParaRPr lang="cs-CZ" sz="3200" b="1" dirty="0" smtClean="0"/>
          </a:p>
          <a:p>
            <a:r>
              <a:rPr lang="cs-CZ" sz="2400" b="1" dirty="0" smtClean="0"/>
              <a:t>2.2 </a:t>
            </a:r>
            <a:r>
              <a:rPr lang="cs-CZ" sz="2400" b="1" dirty="0"/>
              <a:t>Míra </a:t>
            </a:r>
            <a:r>
              <a:rPr lang="cs-CZ" sz="2400" b="1" dirty="0" smtClean="0"/>
              <a:t>přirozenosti</a:t>
            </a:r>
            <a:endParaRPr lang="cs-CZ" sz="3200" dirty="0"/>
          </a:p>
          <a:p>
            <a:r>
              <a:rPr lang="cs-CZ" sz="2400" b="1" dirty="0" smtClean="0">
                <a:solidFill>
                  <a:srgbClr val="00B0F0"/>
                </a:solidFill>
              </a:rPr>
              <a:t>Situace</a:t>
            </a:r>
          </a:p>
          <a:p>
            <a:endParaRPr lang="cs-CZ" dirty="0"/>
          </a:p>
          <a:p>
            <a:r>
              <a:rPr lang="cs-CZ" dirty="0"/>
              <a:t>Národní park byl primárně vyhlášen kvůli ochraně geomorfologie pískovcového skalního města evropského významu. Geomorfologicky se jedná o mimořádně zachovalý typ krajiny bez větších destruktivních vlivů člověka.</a:t>
            </a:r>
          </a:p>
          <a:p>
            <a:r>
              <a:rPr lang="cs-CZ" dirty="0"/>
              <a:t>Naopak biotopy jsou silně až extrémně ovlivněny činností člověka – většina lesů byla přeměněna na smrkové nebo borové monokultury, často s větší příměsí invazní borovice vejmutovky a dalších geograficky nepůvodních dřevin. Za přírodě blízké můžeme označit ekosystémy na ploše cca 10 % NP.</a:t>
            </a:r>
          </a:p>
          <a:p>
            <a:r>
              <a:rPr lang="cs-CZ" dirty="0"/>
              <a:t>Taktéž projevy disturbančních událostí v krajině byly člověkem silně potlačeny – požáry, které formovaly společenstva borů, přemnožení podkorního hmyzu </a:t>
            </a:r>
            <a:r>
              <a:rPr lang="cs-CZ" dirty="0" smtClean="0"/>
              <a:t>podkorního hmyzu apod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426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335846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00B050"/>
                </a:solidFill>
              </a:rPr>
              <a:t>Silné </a:t>
            </a:r>
            <a:r>
              <a:rPr lang="cs-CZ" sz="2400" b="1" dirty="0" smtClean="0">
                <a:solidFill>
                  <a:srgbClr val="00B050"/>
                </a:solidFill>
              </a:rPr>
              <a:t>stránky</a:t>
            </a:r>
          </a:p>
          <a:p>
            <a:endParaRPr lang="cs-CZ" dirty="0"/>
          </a:p>
          <a:p>
            <a:pPr lvl="0"/>
            <a:r>
              <a:rPr lang="cs-CZ" dirty="0"/>
              <a:t>Mimořádně zachovalý fenomén pískovcového skalního města se svojí typickou geomorfologií. </a:t>
            </a:r>
            <a:endParaRPr lang="cs-CZ" dirty="0" smtClean="0"/>
          </a:p>
          <a:p>
            <a:r>
              <a:rPr lang="cs-CZ" dirty="0"/>
              <a:t> </a:t>
            </a:r>
            <a:endParaRPr lang="cs-CZ" dirty="0" smtClean="0"/>
          </a:p>
          <a:p>
            <a:r>
              <a:rPr lang="cs-CZ" sz="2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Hodnocení 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rezerv</a:t>
            </a:r>
          </a:p>
          <a:p>
            <a:endParaRPr lang="cs-CZ" dirty="0"/>
          </a:p>
          <a:p>
            <a:pPr lvl="0"/>
            <a:r>
              <a:rPr lang="cs-CZ" dirty="0"/>
              <a:t>Biotopy jsou silně pozměněny činností člověka a přírodě blízké biotopy lze označit cca 10 % plochy NP. </a:t>
            </a:r>
            <a:endParaRPr lang="cs-CZ" dirty="0" smtClean="0"/>
          </a:p>
          <a:p>
            <a:r>
              <a:rPr lang="cs-CZ" dirty="0"/>
              <a:t> </a:t>
            </a:r>
          </a:p>
          <a:p>
            <a:r>
              <a:rPr lang="cs-CZ" sz="2400" b="1" dirty="0">
                <a:solidFill>
                  <a:srgbClr val="FF0000"/>
                </a:solidFill>
              </a:rPr>
              <a:t>Návrh </a:t>
            </a:r>
            <a:r>
              <a:rPr lang="cs-CZ" sz="2400" b="1" dirty="0" smtClean="0">
                <a:solidFill>
                  <a:srgbClr val="FF0000"/>
                </a:solidFill>
              </a:rPr>
              <a:t>opatření</a:t>
            </a:r>
          </a:p>
          <a:p>
            <a:endParaRPr lang="cs-CZ" dirty="0"/>
          </a:p>
          <a:p>
            <a:pPr lvl="0"/>
            <a:r>
              <a:rPr lang="cs-CZ" dirty="0"/>
              <a:t>Intenzivně pokračovat v obnovním managementu lesů (</a:t>
            </a:r>
            <a:r>
              <a:rPr lang="cs-CZ" i="1" u="sng" dirty="0">
                <a:solidFill>
                  <a:srgbClr val="FF0000"/>
                </a:solidFill>
              </a:rPr>
              <a:t>SNP ČŠ</a:t>
            </a:r>
            <a:r>
              <a:rPr lang="cs-CZ" dirty="0"/>
              <a:t>).</a:t>
            </a:r>
            <a:endParaRPr lang="cs-CZ" dirty="0" smtClean="0"/>
          </a:p>
          <a:p>
            <a:pPr lvl="0"/>
            <a:r>
              <a:rPr lang="cs-CZ" dirty="0"/>
              <a:t>V lesních porostech ponechaných samovolnému vývoji nechat působit všechny </a:t>
            </a:r>
            <a:r>
              <a:rPr lang="cs-CZ" dirty="0" err="1"/>
              <a:t>disturbanční</a:t>
            </a:r>
            <a:r>
              <a:rPr lang="cs-CZ" dirty="0"/>
              <a:t> faktory, které se v něm spontánně vyskytnou, vyjma aktuálně nepovolených požárů (</a:t>
            </a:r>
            <a:r>
              <a:rPr lang="cs-CZ" i="1" u="sng" dirty="0">
                <a:solidFill>
                  <a:srgbClr val="FF0000"/>
                </a:solidFill>
              </a:rPr>
              <a:t>SNP ČŠ</a:t>
            </a:r>
            <a:r>
              <a:rPr lang="cs-CZ" dirty="0"/>
              <a:t>).</a:t>
            </a:r>
            <a:endParaRPr lang="cs-CZ" dirty="0" smtClean="0"/>
          </a:p>
          <a:p>
            <a:pPr lvl="0"/>
            <a:r>
              <a:rPr lang="cs-CZ" dirty="0"/>
              <a:t>Otevřít věcnou diskusi o zavedení řízeného požárového managementu, jako regulérního nástroje rekonstrukčního managementu a dlouhodobé ochrany skalních borů (</a:t>
            </a:r>
            <a:r>
              <a:rPr lang="cs-CZ" i="1" u="sng" dirty="0">
                <a:solidFill>
                  <a:srgbClr val="FF0000"/>
                </a:solidFill>
              </a:rPr>
              <a:t>SNP ČŠ</a:t>
            </a:r>
            <a:r>
              <a:rPr lang="cs-CZ" u="sng" dirty="0">
                <a:solidFill>
                  <a:srgbClr val="FF0000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a </a:t>
            </a:r>
            <a:r>
              <a:rPr lang="cs-CZ" i="1" u="sng" dirty="0">
                <a:solidFill>
                  <a:srgbClr val="FF0000"/>
                </a:solidFill>
              </a:rPr>
              <a:t>MŽP</a:t>
            </a:r>
            <a:r>
              <a:rPr lang="cs-CZ" i="1" dirty="0">
                <a:solidFill>
                  <a:srgbClr val="FF0000"/>
                </a:solidFill>
              </a:rPr>
              <a:t>, </a:t>
            </a:r>
            <a:r>
              <a:rPr lang="cs-CZ" i="1" u="sng" dirty="0">
                <a:solidFill>
                  <a:srgbClr val="FF0000"/>
                </a:solidFill>
              </a:rPr>
              <a:t>veřejnost</a:t>
            </a:r>
            <a:r>
              <a:rPr lang="cs-CZ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7209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8" y="456875"/>
            <a:ext cx="7704856" cy="62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82977" y="87543"/>
            <a:ext cx="341850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cs-CZ" b="1" dirty="0" smtClean="0"/>
              <a:t>Příklad vyplnění dotazníkové části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51180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56" y="404664"/>
            <a:ext cx="8801196" cy="55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3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260648"/>
            <a:ext cx="8298426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u="sng" dirty="0" smtClean="0">
                <a:solidFill>
                  <a:srgbClr val="FF0000"/>
                </a:solidFill>
              </a:rPr>
              <a:t>Nástin </a:t>
            </a:r>
            <a:r>
              <a:rPr lang="cs-CZ" b="1" u="sng" dirty="0" smtClean="0">
                <a:solidFill>
                  <a:srgbClr val="FF0000"/>
                </a:solidFill>
              </a:rPr>
              <a:t>postupu realizace hodnocení KRNAP/KPN</a:t>
            </a:r>
          </a:p>
          <a:p>
            <a:r>
              <a:rPr lang="cs-CZ" sz="2000" b="1" dirty="0" smtClean="0"/>
              <a:t>Skupiny hodnocený subjektů a hodnocené kvality </a:t>
            </a:r>
          </a:p>
          <a:p>
            <a:r>
              <a:rPr lang="cs-CZ" sz="2000" b="1" dirty="0" smtClean="0"/>
              <a:t>jejich činností na území KRNAP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Správa KRNAP (cca 30 osob)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Dyrekcja KPN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Zástupci rad obou Krkonošských národních parků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Svazek měst a obcí, zástupci samospráv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Hejtmani Libereckého a Královéhradeckého kraje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Podnikatelská sféra, především provozovatelé velkých skiareálů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NGO – SEVER a Dotek (Horní Maršov), MAS…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Veselý výlet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významnější informační centra v Krkonoších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větší zemědělské subjekty a hospodáři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Horská služba Krkonoše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vybrané stavební úřady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významnější boudaři a provozovatelé některých ubytovacích zařízení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MŽP , </a:t>
            </a:r>
            <a:r>
              <a:rPr lang="cs-CZ" dirty="0" err="1" smtClean="0"/>
              <a:t>Mze</a:t>
            </a:r>
            <a:r>
              <a:rPr lang="cs-CZ" dirty="0" smtClean="0"/>
              <a:t> , MMR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vybrané školy v Krkonoších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zástupci vybraných sportovních a turistických aktivit (cyklistika, horolezectví, KČT…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/>
              <a:t>přibližný odhad počtu konkrétních zástupců těchto vybraných subjektů  </a:t>
            </a:r>
            <a:r>
              <a:rPr lang="cs-CZ" sz="2000" b="1" dirty="0" smtClean="0">
                <a:solidFill>
                  <a:srgbClr val="FF0000"/>
                </a:solidFill>
              </a:rPr>
              <a:t>cca do 90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95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490602"/>
            <a:ext cx="842666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Představa časového harmonogramu hodnocení KRNAP</a:t>
            </a:r>
          </a:p>
          <a:p>
            <a:endParaRPr lang="cs-CZ" dirty="0"/>
          </a:p>
          <a:p>
            <a:r>
              <a:rPr lang="cs-CZ" b="1" dirty="0" smtClean="0"/>
              <a:t>červenec 2017              </a:t>
            </a:r>
            <a:r>
              <a:rPr lang="cs-CZ" b="1" dirty="0" smtClean="0"/>
              <a:t>  </a:t>
            </a:r>
            <a:r>
              <a:rPr lang="cs-CZ" dirty="0" smtClean="0"/>
              <a:t>– </a:t>
            </a:r>
            <a:r>
              <a:rPr lang="cs-CZ" b="1" dirty="0" smtClean="0"/>
              <a:t>společné setkání komise a hlavních partnerů v KRNAP</a:t>
            </a:r>
          </a:p>
          <a:p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červenec </a:t>
            </a:r>
            <a:r>
              <a:rPr lang="cs-CZ" b="1" dirty="0" smtClean="0"/>
              <a:t> až </a:t>
            </a:r>
            <a:r>
              <a:rPr lang="cs-CZ" b="1" dirty="0" smtClean="0"/>
              <a:t>říjen 2017 – návštěvy a rozmluvy s různými partnery v KRNAP, na MŽP</a:t>
            </a:r>
          </a:p>
          <a:p>
            <a:r>
              <a:rPr lang="cs-CZ" b="1" dirty="0"/>
              <a:t> </a:t>
            </a:r>
            <a:r>
              <a:rPr lang="cs-CZ" b="1" dirty="0" smtClean="0"/>
              <a:t>                                         a na dalších místech, spojených s činností v regionu Krkonoš</a:t>
            </a:r>
          </a:p>
          <a:p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říjen 2017                     </a:t>
            </a:r>
            <a:r>
              <a:rPr lang="cs-CZ" b="1" dirty="0" smtClean="0"/>
              <a:t>  – </a:t>
            </a:r>
            <a:r>
              <a:rPr lang="cs-CZ" b="1" dirty="0" smtClean="0"/>
              <a:t>práce na dílčích finálních podkladech Hodnotící zprávy komise</a:t>
            </a:r>
          </a:p>
          <a:p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listopad 2017              </a:t>
            </a:r>
            <a:r>
              <a:rPr lang="cs-CZ" b="1" dirty="0" smtClean="0"/>
              <a:t>   </a:t>
            </a:r>
            <a:r>
              <a:rPr lang="cs-CZ" b="1" dirty="0" smtClean="0"/>
              <a:t>– formulace zprávy Hodnotící komise a její společná</a:t>
            </a:r>
          </a:p>
          <a:p>
            <a:r>
              <a:rPr lang="cs-CZ" b="1" dirty="0" smtClean="0"/>
              <a:t>                                            prezentace na MŽP</a:t>
            </a:r>
          </a:p>
          <a:p>
            <a:endParaRPr lang="cs-CZ" b="1" dirty="0" smtClean="0"/>
          </a:p>
          <a:p>
            <a:r>
              <a:rPr lang="cs-CZ" b="1" dirty="0" smtClean="0"/>
              <a:t>prosinec  2017            </a:t>
            </a:r>
            <a:r>
              <a:rPr lang="cs-CZ" b="1" dirty="0" smtClean="0"/>
              <a:t>   </a:t>
            </a:r>
            <a:r>
              <a:rPr lang="cs-CZ" b="1" dirty="0" smtClean="0"/>
              <a:t>– akceptace konečné podoby Hodnotící zprávy v rámci porady</a:t>
            </a:r>
          </a:p>
          <a:p>
            <a:r>
              <a:rPr lang="cs-CZ" b="1" dirty="0"/>
              <a:t> </a:t>
            </a:r>
            <a:r>
              <a:rPr lang="cs-CZ" b="1" dirty="0" smtClean="0"/>
              <a:t>                                        ministra MŽP</a:t>
            </a:r>
            <a:endParaRPr lang="cs-CZ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27" y="5661248"/>
            <a:ext cx="28051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D:\KRNAP\logo_pruhledne_pozad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805264"/>
            <a:ext cx="681667" cy="68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63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293" y="1196752"/>
            <a:ext cx="5307988" cy="159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D:\KRNAP\logo_pruhledne_pozad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063" y="3140968"/>
            <a:ext cx="2252769" cy="225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15224"/>
            <a:ext cx="230425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83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763</Words>
  <Application>Microsoft Office PowerPoint</Application>
  <PresentationFormat>Předvádění na obrazovce (4:3)</PresentationFormat>
  <Paragraphs>181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stursa</dc:creator>
  <cp:lastModifiedBy>stursa</cp:lastModifiedBy>
  <cp:revision>32</cp:revision>
  <cp:lastPrinted>2017-07-11T05:04:05Z</cp:lastPrinted>
  <dcterms:created xsi:type="dcterms:W3CDTF">2017-07-10T16:17:42Z</dcterms:created>
  <dcterms:modified xsi:type="dcterms:W3CDTF">2017-09-16T15:57:58Z</dcterms:modified>
</cp:coreProperties>
</file>